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A912B18-C709-4E2A-9DB8-F1F6674906B2}">
  <a:tblStyle styleId="{2A912B18-C709-4E2A-9DB8-F1F6674906B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regular.fntdata"/><Relationship Id="rId14" Type="http://schemas.openxmlformats.org/officeDocument/2006/relationships/slide" Target="slides/slide8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403e53874f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403e53874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Genre Sentiment </a:t>
            </a:r>
            <a:r>
              <a:rPr lang="en"/>
              <a:t>Classification</a:t>
            </a:r>
            <a:r>
              <a:rPr lang="en"/>
              <a:t> Based on Movie Reviews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Abdallah Adel 49-14632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Mohamed Kamal 46-7203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Project Overview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“</a:t>
            </a:r>
            <a:r>
              <a:rPr lang="en" sz="1800"/>
              <a:t>The movie was hilarious from start to finish. I laughed so hard that I cried. The humor was clever, and the jokes were well-timed.”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The Nun, 2018</a:t>
            </a:r>
            <a:endParaRPr sz="1800"/>
          </a:p>
        </p:txBody>
      </p:sp>
      <p:graphicFrame>
        <p:nvGraphicFramePr>
          <p:cNvPr id="81" name="Google Shape;81;p15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{2A912B18-C709-4E2A-9DB8-F1F6674906B2}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82" name="Google Shape;82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250" y="1393600"/>
            <a:ext cx="2756625" cy="399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8" name="Google Shape;88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0" name="Google Shape;90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Genre Classification!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“The movie was </a:t>
            </a:r>
            <a:r>
              <a:rPr lang="en" sz="1800">
                <a:solidFill>
                  <a:schemeClr val="accent3"/>
                </a:solidFill>
              </a:rPr>
              <a:t>hilarious</a:t>
            </a:r>
            <a:r>
              <a:rPr lang="en" sz="1800"/>
              <a:t> from start to finish. I </a:t>
            </a:r>
            <a:r>
              <a:rPr lang="en" sz="1800">
                <a:solidFill>
                  <a:schemeClr val="accent3"/>
                </a:solidFill>
              </a:rPr>
              <a:t>laughed</a:t>
            </a:r>
            <a:r>
              <a:rPr lang="en" sz="1800"/>
              <a:t> so hard that I </a:t>
            </a:r>
            <a:r>
              <a:rPr lang="en" sz="1800">
                <a:solidFill>
                  <a:schemeClr val="dk1"/>
                </a:solidFill>
              </a:rPr>
              <a:t>cried</a:t>
            </a:r>
            <a:r>
              <a:rPr lang="en" sz="1800"/>
              <a:t>. The </a:t>
            </a:r>
            <a:r>
              <a:rPr lang="en" sz="1800">
                <a:solidFill>
                  <a:schemeClr val="accent3"/>
                </a:solidFill>
              </a:rPr>
              <a:t>humor was clever</a:t>
            </a:r>
            <a:r>
              <a:rPr lang="en" sz="1800"/>
              <a:t>, and the </a:t>
            </a:r>
            <a:r>
              <a:rPr lang="en" sz="1800">
                <a:solidFill>
                  <a:schemeClr val="accent3"/>
                </a:solidFill>
              </a:rPr>
              <a:t>jokes</a:t>
            </a:r>
            <a:r>
              <a:rPr lang="en" sz="1800"/>
              <a:t> were well-timed.”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800"/>
              <a:t>= FUNNY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The Nun, 2018</a:t>
            </a:r>
            <a:endParaRPr sz="1800"/>
          </a:p>
        </p:txBody>
      </p:sp>
      <p:graphicFrame>
        <p:nvGraphicFramePr>
          <p:cNvPr id="97" name="Google Shape;97;p17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{2A912B18-C709-4E2A-9DB8-F1F6674906B2}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98" name="Google Shape;98;p17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250" y="1393600"/>
            <a:ext cx="2756625" cy="399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05" name="Google Shape;105;p18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IMDB DATASET: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AFAFA"/>
              </a:buClr>
              <a:buSzPts val="1800"/>
              <a:buFont typeface="Roboto"/>
              <a:buChar char="●"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50K </a:t>
            </a: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movie</a:t>
            </a: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 reviews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800"/>
              <a:buFont typeface="Roboto"/>
              <a:buChar char="●"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Positive and Negative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800"/>
              <a:buFont typeface="Roboto"/>
              <a:buChar char="●"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25K training, 25K testing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800"/>
              <a:buFont typeface="Roboto"/>
              <a:buChar char="●"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Mainly used for sentiment analysis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cxnSp>
        <p:nvCxnSpPr>
          <p:cNvPr id="111" name="Google Shape;111;p19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2" name="Google Shape;112;p19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113" name="Google Shape;113;p19"/>
            <p:cNvCxnSpPr>
              <a:stCxn id="114" idx="6"/>
              <a:endCxn id="115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14" name="Google Shape;114;p19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9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9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" name="Google Shape;117;p19"/>
          <p:cNvSpPr/>
          <p:nvPr/>
        </p:nvSpPr>
        <p:spPr>
          <a:xfrm>
            <a:off x="3384939" y="3219673"/>
            <a:ext cx="1520400" cy="1520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471889" y="3219673"/>
            <a:ext cx="1520400" cy="1520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" name="Google Shape;119;p19"/>
          <p:cNvCxnSpPr/>
          <p:nvPr/>
        </p:nvCxnSpPr>
        <p:spPr>
          <a:xfrm>
            <a:off x="3588938" y="20524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19"/>
          <p:cNvCxnSpPr/>
          <p:nvPr/>
        </p:nvCxnSpPr>
        <p:spPr>
          <a:xfrm>
            <a:off x="72031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19"/>
          <p:cNvSpPr txBox="1"/>
          <p:nvPr/>
        </p:nvSpPr>
        <p:spPr>
          <a:xfrm>
            <a:off x="6551975" y="2447750"/>
            <a:ext cx="1755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Integrity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872725" y="2447100"/>
            <a:ext cx="1520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Labeling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3712350" y="2168300"/>
            <a:ext cx="1520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 Selection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28" name="Google Shape;128;p20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THANK YOU</a:t>
            </a:r>
            <a:endParaRPr/>
          </a:p>
        </p:txBody>
      </p:sp>
      <p:grpSp>
        <p:nvGrpSpPr>
          <p:cNvPr id="130" name="Google Shape;130;p20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31" name="Google Shape;131;p20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0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0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0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0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0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0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0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0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0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0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0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0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0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0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0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0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0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0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0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0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0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0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0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0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0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0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0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0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0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0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0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0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0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0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0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0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0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0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0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0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0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0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0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0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0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0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0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0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